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embeddedFontLst>
    <p:embeddedFont>
      <p:font typeface="Nunito"/>
      <p:regular r:id="rId34"/>
      <p:bold r:id="rId35"/>
      <p:italic r:id="rId36"/>
      <p:boldItalic r:id="rId37"/>
    </p:embeddedFont>
    <p:embeddedFont>
      <p:font typeface="Maven Pro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Nunito-bold.fntdata"/><Relationship Id="rId12" Type="http://schemas.openxmlformats.org/officeDocument/2006/relationships/slide" Target="slides/slide8.xml"/><Relationship Id="rId34" Type="http://schemas.openxmlformats.org/officeDocument/2006/relationships/font" Target="fonts/Nunito-regular.fntdata"/><Relationship Id="rId15" Type="http://schemas.openxmlformats.org/officeDocument/2006/relationships/slide" Target="slides/slide11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10.xml"/><Relationship Id="rId36" Type="http://schemas.openxmlformats.org/officeDocument/2006/relationships/font" Target="fonts/Nunito-italic.fntdata"/><Relationship Id="rId17" Type="http://schemas.openxmlformats.org/officeDocument/2006/relationships/slide" Target="slides/slide13.xml"/><Relationship Id="rId39" Type="http://schemas.openxmlformats.org/officeDocument/2006/relationships/font" Target="fonts/MavenPro-bold.fntdata"/><Relationship Id="rId16" Type="http://schemas.openxmlformats.org/officeDocument/2006/relationships/slide" Target="slides/slide12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que es una serie de tiempo? que son (time series). Osea que lo explico. No te preocupes, la app crea una serie de tiempo con las frecuencias, </a:t>
            </a:r>
            <a:r>
              <a:rPr lang="es-DO"/>
              <a:t>ahí</a:t>
            </a:r>
            <a:r>
              <a:rPr lang="es-DO"/>
              <a:t> la explico.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Aquí</a:t>
            </a:r>
            <a:r>
              <a:rPr lang="es-DO"/>
              <a:t> el público se pone a opinar. Supongamos que los </a:t>
            </a:r>
            <a:r>
              <a:rPr lang="es-DO"/>
              <a:t>más</a:t>
            </a:r>
            <a:r>
              <a:rPr lang="es-DO"/>
              <a:t> dulces son los más amarillos y más grandes, y eso lo sabes porque probaste muchos mangos, y esos eran los más jugosos.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DO"/>
              <a:t>Aquí el público se pone a opinar de nuevo. Ahora los mangos </a:t>
            </a:r>
            <a:r>
              <a:rPr lang="es-DO"/>
              <a:t>más</a:t>
            </a:r>
            <a:r>
              <a:rPr lang="es-DO"/>
              <a:t> dulces son los amarillos y pequeños, igual porque probaste muchos mangos del frutero de la Vega.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DO"/>
              <a:t>Aquí el público se pone a opinar de nuevo. Ahora los mangos más jugosos son los pequeños.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DO"/>
              <a:t>Aquí el público se pone a opinar de nuevo. Final de la analogia.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9790426" y="4546120"/>
            <a:ext cx="2255172" cy="2310006"/>
            <a:chOff x="7343003" y="3409675"/>
            <a:chExt cx="1691421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2"/>
              <a:chOff x="7343003" y="4453710"/>
              <a:chExt cx="316800" cy="688512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6724502" y="0"/>
            <a:ext cx="5085302" cy="5118674"/>
            <a:chOff x="5043502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0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1098666" y="2151750"/>
            <a:ext cx="5673900" cy="24972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1098666" y="4795066"/>
            <a:ext cx="5673900" cy="927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DO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69" y="5465463"/>
            <a:ext cx="12191742" cy="1392365"/>
            <a:chOff x="51" y="4099200"/>
            <a:chExt cx="9144035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0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0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0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0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0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0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0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0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0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DO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DO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-DO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95686" y="4541"/>
            <a:ext cx="1644245" cy="1846000"/>
            <a:chOff x="146768" y="3405"/>
            <a:chExt cx="1233214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2"/>
              <a:chOff x="1063183" y="3405"/>
              <a:chExt cx="316800" cy="688512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3"/>
              <a:chOff x="604975" y="3405"/>
              <a:chExt cx="316800" cy="1036523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5"/>
              <a:chOff x="146768" y="3405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9033218" y="3871914"/>
            <a:ext cx="2914790" cy="2985925"/>
            <a:chOff x="6775083" y="2904008"/>
            <a:chExt cx="2186147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1098666" y="2151766"/>
            <a:ext cx="7810500" cy="24972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DO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4621" y="399168"/>
            <a:ext cx="1332415" cy="1332415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DO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834621" y="399168"/>
            <a:ext cx="1332415" cy="1332415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DO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834621" y="399168"/>
            <a:ext cx="1332415" cy="1332415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DO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834621" y="399168"/>
            <a:ext cx="1332415" cy="1332415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738400" y="3079566"/>
            <a:ext cx="4416000" cy="2962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DO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9155392" y="1741"/>
            <a:ext cx="3023192" cy="3468832"/>
            <a:chOff x="6790514" y="1306"/>
            <a:chExt cx="2267450" cy="2601689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4" y="1306"/>
              <a:ext cx="1990500" cy="1990200"/>
              <a:chOff x="7067464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5" y="1807996"/>
              <a:ext cx="795000" cy="795000"/>
              <a:chOff x="8207125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700" cy="548700"/>
              <a:chOff x="6790514" y="118856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rIns="121900" tIns="1219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1098666" y="1018133"/>
            <a:ext cx="7810500" cy="4764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DO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834621" y="399168"/>
            <a:ext cx="1332415" cy="1332415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738400" y="3657603"/>
            <a:ext cx="4574100" cy="968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21900" lIns="121900" rIns="121900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6538266" y="881333"/>
            <a:ext cx="4574100" cy="5160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DO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951175" y="5129497"/>
            <a:ext cx="1100560" cy="1100560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rIns="121900" tIns="12190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DO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Nunito"/>
              <a:buChar char="●"/>
              <a:defRPr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268061" y="631596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DO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26.jpg"/><Relationship Id="rId7" Type="http://schemas.openxmlformats.org/officeDocument/2006/relationships/image" Target="../media/image25.jpg"/><Relationship Id="rId8" Type="http://schemas.openxmlformats.org/officeDocument/2006/relationships/image" Target="../media/image2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JuanCorp/TallerML" TargetMode="External"/><Relationship Id="rId4" Type="http://schemas.openxmlformats.org/officeDocument/2006/relationships/hyperlink" Target="https://github.com/JuanCorp/IPSDS" TargetMode="External"/><Relationship Id="rId5" Type="http://schemas.openxmlformats.org/officeDocument/2006/relationships/hyperlink" Target="https://github.com/JuanCorp/IPSDS" TargetMode="External"/><Relationship Id="rId6" Type="http://schemas.openxmlformats.org/officeDocument/2006/relationships/hyperlink" Target="https://github.com/JuanCorp/IPSDS" TargetMode="External"/><Relationship Id="rId7" Type="http://schemas.openxmlformats.org/officeDocument/2006/relationships/hyperlink" Target="http://www-bcf.usc.edu/~gareth/ISL/ISLR%20First%20Printing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ctrTitle"/>
          </p:nvPr>
        </p:nvSpPr>
        <p:spPr>
          <a:xfrm>
            <a:off x="1098666" y="2151750"/>
            <a:ext cx="56739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s-DO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Machine Learning	</a:t>
            </a:r>
          </a:p>
        </p:txBody>
      </p:sp>
      <p:sp>
        <p:nvSpPr>
          <p:cNvPr id="284" name="Shape 284"/>
          <p:cNvSpPr txBox="1"/>
          <p:nvPr>
            <p:ph idx="1" type="subTitle"/>
          </p:nvPr>
        </p:nvSpPr>
        <p:spPr>
          <a:xfrm>
            <a:off x="1098666" y="4795066"/>
            <a:ext cx="56739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D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 1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D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Cómo</a:t>
            </a:r>
            <a:r>
              <a:rPr lang="es-DO"/>
              <a:t> </a:t>
            </a:r>
            <a:r>
              <a:rPr lang="es-DO"/>
              <a:t>resolvemos</a:t>
            </a:r>
            <a:r>
              <a:rPr lang="es-DO"/>
              <a:t> el problema con la programación?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Creariamos un conjunto de reglas: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-DO"/>
              <a:t>IF mango.color == ‘amarillo’ and mango.origen == ‘la vega’:</a:t>
            </a:r>
          </a:p>
          <a:p>
            <a:pPr lvl="0">
              <a:spcBef>
                <a:spcPts val="0"/>
              </a:spcBef>
              <a:buNone/>
            </a:pPr>
            <a:r>
              <a:rPr lang="es-DO"/>
              <a:t>		mango.sabor = ‘dulce’</a:t>
            </a:r>
          </a:p>
          <a:p>
            <a:pPr lvl="0">
              <a:spcBef>
                <a:spcPts val="0"/>
              </a:spcBef>
              <a:buNone/>
            </a:pPr>
            <a:r>
              <a:rPr lang="es-DO"/>
              <a:t>IF mango.color ==’verde’:</a:t>
            </a:r>
          </a:p>
          <a:p>
            <a:pPr lvl="0">
              <a:spcBef>
                <a:spcPts val="0"/>
              </a:spcBef>
              <a:buNone/>
            </a:pPr>
            <a:r>
              <a:rPr lang="es-DO"/>
              <a:t>		  mango.sabor == ‘jugoso’	</a:t>
            </a:r>
          </a:p>
          <a:p>
            <a:pPr lvl="0">
              <a:spcBef>
                <a:spcPts val="0"/>
              </a:spcBef>
              <a:buNone/>
            </a:pPr>
            <a:r>
              <a:rPr lang="es-DO"/>
              <a:t>																</a:t>
            </a:r>
          </a:p>
          <a:p>
            <a:pPr lvl="0">
              <a:spcBef>
                <a:spcPts val="0"/>
              </a:spcBef>
              <a:buNone/>
            </a:pPr>
            <a:r>
              <a:rPr lang="es-DO"/>
              <a:t>													</a:t>
            </a:r>
            <a:r>
              <a:rPr lang="es-DO" sz="1800"/>
              <a:t>Pero no te pondrás a escribir tanto o  sí?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Cómo</a:t>
            </a:r>
            <a:r>
              <a:rPr lang="es-DO"/>
              <a:t> resolvemos el problema con Machine Learning?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s-DO"/>
              <a:t>Consigue mangos de muchos sitios diferentes.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s-DO"/>
              <a:t>Anota las </a:t>
            </a:r>
            <a:r>
              <a:rPr lang="es-DO"/>
              <a:t>características</a:t>
            </a:r>
            <a:r>
              <a:rPr lang="es-DO"/>
              <a:t> de cada mango (color, peso, origen, tamaño, forma, vendedor, etc.) y el sabor de cada mango (jugoso, dulce).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s-DO"/>
              <a:t>3) Entra los datos de los mangos en un algoritmo de ML, donde aprenderá un modelo de correlación entre las </a:t>
            </a:r>
            <a:r>
              <a:rPr lang="es-DO"/>
              <a:t>características</a:t>
            </a:r>
            <a:r>
              <a:rPr lang="es-DO"/>
              <a:t> de un mango y su sabor.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s-D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según la programación.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 los números y darle a F5 hasta que el programa me deje satisfecho.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3250" y="3098237"/>
            <a:ext cx="30480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s-D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según las matemáticas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 fe</a:t>
            </a:r>
            <a:r>
              <a:rPr b="0" i="0" lang="es-DO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nómeno puede ser descrito por una función</a:t>
            </a:r>
            <a:r>
              <a:rPr lang="es-DO" sz="4000"/>
              <a:t>.</a:t>
            </a:r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824" y="2589575"/>
            <a:ext cx="4607974" cy="42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s-D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según la estadística.</a:t>
            </a:r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“Lo que llevamos haciendo desde hace años, pero marketing le </a:t>
            </a:r>
            <a:r>
              <a:rPr lang="es-DO" sz="4000"/>
              <a:t>cambió</a:t>
            </a:r>
            <a:r>
              <a:rPr b="0" i="0" lang="es-DO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nombre.”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325" y="3106500"/>
            <a:ext cx="6417900" cy="37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s-D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en verdad.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programa  se dice que  aprende de la experiencia E con respecto a una tarea T  y una métrica de rendimiento P si su rendimiento en la tarea T,  medido por P, mejora con la experiencia E.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español: “Mientras más datos buenos le entras, mejor se pone.”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Demo: </a:t>
            </a:r>
            <a:r>
              <a:rPr lang="es-DO"/>
              <a:t>Aplicación </a:t>
            </a:r>
            <a:r>
              <a:rPr lang="es-DO"/>
              <a:t>Cuánto </a:t>
            </a:r>
            <a:r>
              <a:rPr lang="es-DO"/>
              <a:t>tardaré</a:t>
            </a:r>
            <a:r>
              <a:rPr lang="es-DO"/>
              <a:t> en llegar a INTEC?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928350"/>
            <a:ext cx="76200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Cómo</a:t>
            </a:r>
            <a:r>
              <a:rPr lang="es-DO"/>
              <a:t> funciona?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s-DO"/>
              <a:t>Dataset de una gran cantidad de viajes en Taxi en Nueva York (más de un millón de viajes!)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s-DO"/>
              <a:t>Variables: Hora de Salida, Dia de la Semana de Salida, Distancia entre los dos lugares. Objetivo: Duración del viaje.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s-DO"/>
              <a:t>Modelo de ML entrenado con los datos para determinar la duración de un viaje según esas variables.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es-DO"/>
              <a:t>Si le damos cualquier distancia, hora y dia de la semana,  determina una duración de viaje!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ctrTitle"/>
          </p:nvPr>
        </p:nvSpPr>
        <p:spPr>
          <a:xfrm>
            <a:off x="1098666" y="2151750"/>
            <a:ext cx="5673900" cy="24972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Qué yo puedo hacer si se Machine Learning?</a:t>
            </a:r>
          </a:p>
        </p:txBody>
      </p:sp>
      <p:sp>
        <p:nvSpPr>
          <p:cNvPr id="398" name="Shape 398"/>
          <p:cNvSpPr txBox="1"/>
          <p:nvPr>
            <p:ph idx="1" type="subTitle"/>
          </p:nvPr>
        </p:nvSpPr>
        <p:spPr>
          <a:xfrm>
            <a:off x="1098666" y="4795066"/>
            <a:ext cx="5673900" cy="9273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Crear servicios de Machine Learning que mejoren mi producto.</a:t>
            </a:r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991450"/>
            <a:ext cx="4057650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400" y="19914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s-D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Taller de Machine Learning!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sancocho de 3 carnes: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Programación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Matemáticas (</a:t>
            </a:r>
            <a:r>
              <a:rPr lang="es-DO"/>
              <a:t>Álgebra</a:t>
            </a: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Lineal, </a:t>
            </a:r>
            <a:r>
              <a:rPr lang="es-DO"/>
              <a:t>Cálculo</a:t>
            </a: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Estadísticas.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075" y="3162050"/>
            <a:ext cx="5543925" cy="3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Crear productos que aplican Machine Learning en su centro.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410399"/>
            <a:ext cx="5424599" cy="36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200" y="2734450"/>
            <a:ext cx="5604226" cy="31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Implementar Machine Learning en objetos </a:t>
            </a:r>
            <a:r>
              <a:rPr lang="es-DO"/>
              <a:t>físicos</a:t>
            </a:r>
            <a:r>
              <a:rPr lang="es-DO"/>
              <a:t>.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00" y="2305670"/>
            <a:ext cx="4883000" cy="298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072" y="2341797"/>
            <a:ext cx="6158053" cy="33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Hacer investigaciones que lleven a Machine Learning al </a:t>
            </a:r>
            <a:r>
              <a:rPr lang="es-DO"/>
              <a:t>próximo</a:t>
            </a:r>
            <a:r>
              <a:rPr lang="es-DO"/>
              <a:t> nivel.</a:t>
            </a: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700" y="1825612"/>
            <a:ext cx="720090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425" y="4027325"/>
            <a:ext cx="38671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DO"/>
              <a:t>Analizar Datos para la Toma de Decisiones.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4581773"/>
            <a:ext cx="3190100" cy="15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106922"/>
            <a:ext cx="2605150" cy="948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pdlogo.png" id="435" name="Shape 4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4625" y="4398550"/>
            <a:ext cx="1948296" cy="1839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hdleonlogo.jpg" id="436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0574" y="4398549"/>
            <a:ext cx="1839174" cy="1839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ticelogo.jpg" id="437" name="Shape 4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5049" y="2509398"/>
            <a:ext cx="3390230" cy="1839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valogo.gif" id="438" name="Shape 4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46275" y="24765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Demo 2: Determinar Sexo por voz.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5" y="2691412"/>
            <a:ext cx="60388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Cómo</a:t>
            </a:r>
            <a:r>
              <a:rPr lang="es-DO"/>
              <a:t> funciona?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s-DO"/>
              <a:t>Convertimos un archivo de sonido .WAV en una serie de tiempo con con las frecuencias en Hertz (Hz).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s-DO"/>
              <a:t>Calculamos variables: </a:t>
            </a:r>
            <a:r>
              <a:rPr lang="es-DO"/>
              <a:t>Estadísticas</a:t>
            </a:r>
            <a:r>
              <a:rPr lang="es-DO"/>
              <a:t> descriptivas, frecuencia fundamental/ dominante, variables espectrales, etc.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s-DO"/>
              <a:t>Entrenamos un modelo de ML para determinar según las variables si la voz pertenece a un hombre o una mujer.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ctrTitle"/>
          </p:nvPr>
        </p:nvSpPr>
        <p:spPr>
          <a:xfrm>
            <a:off x="1098666" y="2151750"/>
            <a:ext cx="5673900" cy="24972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Preguntas?</a:t>
            </a:r>
          </a:p>
        </p:txBody>
      </p:sp>
      <p:sp>
        <p:nvSpPr>
          <p:cNvPr id="457" name="Shape 457"/>
          <p:cNvSpPr txBox="1"/>
          <p:nvPr>
            <p:ph idx="1" type="subTitle"/>
          </p:nvPr>
        </p:nvSpPr>
        <p:spPr>
          <a:xfrm>
            <a:off x="1098666" y="4795066"/>
            <a:ext cx="5673900" cy="9273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Para el próximo taller.</a:t>
            </a: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s-DO"/>
              <a:t>Instalar la distribución de Python de Anaconda.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228600" lvl="0" marL="457200">
              <a:spcBef>
                <a:spcPts val="0"/>
              </a:spcBef>
            </a:pPr>
            <a:r>
              <a:rPr b="1" lang="es-DO"/>
              <a:t>Preparar el pensamiento de cálculo.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Para materiales de Referencia.</a:t>
            </a: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-DO" u="sng">
                <a:solidFill>
                  <a:schemeClr val="hlink"/>
                </a:solidFill>
                <a:hlinkClick r:id="rId3"/>
              </a:rPr>
              <a:t>Repositorio del taller.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s-DO" u="sng">
                <a:solidFill>
                  <a:schemeClr val="hlink"/>
                </a:solidFill>
                <a:hlinkClick r:id="rId4"/>
              </a:rPr>
              <a:t>Cuadernos en </a:t>
            </a:r>
            <a:r>
              <a:rPr lang="es-DO" u="sng">
                <a:solidFill>
                  <a:schemeClr val="hlink"/>
                </a:solidFill>
                <a:hlinkClick r:id="rId5"/>
              </a:rPr>
              <a:t>Inglés</a:t>
            </a:r>
            <a:r>
              <a:rPr lang="es-DO" u="sng">
                <a:solidFill>
                  <a:schemeClr val="hlink"/>
                </a:solidFill>
                <a:hlinkClick r:id="rId6"/>
              </a:rPr>
              <a:t> de Data Science y Machine Learning.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s-DO" u="sng">
                <a:solidFill>
                  <a:schemeClr val="hlink"/>
                </a:solidFill>
                <a:hlinkClick r:id="rId7"/>
              </a:rPr>
              <a:t>Introduction to Statistical Learning.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1719975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s-DO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Programación	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Python!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Algoritmos y modelos.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Librerías.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375" y="2378237"/>
            <a:ext cx="6477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DO"/>
              <a:t>Matemáticas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Operaciones con vectores y matrices.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Gradientes.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Optimización.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074" y="1307474"/>
            <a:ext cx="7989924" cy="57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s-DO"/>
              <a:t>Estadísticas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Muestras y Distribuciones.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-D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Métricas de evaluación.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DO"/>
              <a:t>Media,varianza, desviación estándar.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597" y="1007700"/>
            <a:ext cx="6091925" cy="403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Analogía</a:t>
            </a:r>
            <a:r>
              <a:rPr lang="es-DO"/>
              <a:t> 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Imagina que vas al frutero a comprar mangos.</a:t>
            </a:r>
          </a:p>
          <a:p>
            <a:pPr lvl="0">
              <a:spcBef>
                <a:spcPts val="0"/>
              </a:spcBef>
              <a:buNone/>
            </a:pPr>
            <a:r>
              <a:rPr lang="es-DO"/>
              <a:t>Quieres comprar el mango más dulce.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DO"/>
              <a:t> 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s-DO"/>
              <a:t>  </a:t>
            </a:r>
            <a:r>
              <a:rPr b="1" lang="es-DO"/>
              <a:t>Cómo lo escoges?</a:t>
            </a:r>
          </a:p>
          <a:p>
            <a:pPr indent="0" lvl="0" marL="17780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400" y="2499825"/>
            <a:ext cx="5520600" cy="41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76045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DO"/>
              <a:t>Analogía 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El viejo frutero se fue para Santiago.</a:t>
            </a:r>
          </a:p>
          <a:p>
            <a:pPr lvl="0">
              <a:spcBef>
                <a:spcPts val="0"/>
              </a:spcBef>
              <a:buNone/>
            </a:pPr>
            <a:r>
              <a:rPr lang="es-DO"/>
              <a:t>Ahora hay otro frutero que vende mangos</a:t>
            </a:r>
          </a:p>
          <a:p>
            <a:pPr lvl="0" rtl="0">
              <a:spcBef>
                <a:spcPts val="0"/>
              </a:spcBef>
              <a:buNone/>
            </a:pPr>
            <a:r>
              <a:rPr lang="es-DO"/>
              <a:t>de la Vega.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DO"/>
              <a:t>  Quieres los mangos más dulces.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DO"/>
              <a:t>  </a:t>
            </a:r>
            <a:r>
              <a:rPr b="1" lang="es-DO"/>
              <a:t>Cómo los escoges?</a:t>
            </a:r>
          </a:p>
          <a:p>
            <a:pPr indent="0" lvl="0" marL="1778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975" y="2506800"/>
            <a:ext cx="4883025" cy="43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76045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DO"/>
              <a:t>Analogía 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Ahora tu prímo que </a:t>
            </a:r>
            <a:r>
              <a:rPr lang="es-DO"/>
              <a:t>está</a:t>
            </a:r>
            <a:r>
              <a:rPr lang="es-DO"/>
              <a:t> de visita quiere mangos.</a:t>
            </a:r>
          </a:p>
          <a:p>
            <a:pPr lvl="0">
              <a:spcBef>
                <a:spcPts val="0"/>
              </a:spcBef>
              <a:buNone/>
            </a:pPr>
            <a:r>
              <a:rPr lang="es-DO"/>
              <a:t>Pero a </a:t>
            </a:r>
            <a:r>
              <a:rPr lang="es-DO"/>
              <a:t>él</a:t>
            </a:r>
            <a:r>
              <a:rPr lang="es-DO"/>
              <a:t> solo le gustan los mangos jugosos.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s-DO"/>
              <a:t>  </a:t>
            </a:r>
            <a:r>
              <a:rPr b="1" lang="es-DO"/>
              <a:t>Cómo los escoges?</a:t>
            </a:r>
          </a:p>
          <a:p>
            <a:pPr indent="0" lvl="0" marL="1778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275" y="3032450"/>
            <a:ext cx="5100724" cy="38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76045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DO"/>
              <a:t>Analogía </a:t>
            </a:r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DO"/>
              <a:t>Tu novia es de Constanza, pero ella odia los mangos.</a:t>
            </a:r>
          </a:p>
          <a:p>
            <a:pPr lvl="0" rtl="0">
              <a:spcBef>
                <a:spcPts val="0"/>
              </a:spcBef>
              <a:buNone/>
            </a:pPr>
            <a:r>
              <a:rPr lang="es-DO"/>
              <a:t>Solo le gustan las manzanas y las que son jugosas.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s-DO"/>
              <a:t>  </a:t>
            </a:r>
            <a:r>
              <a:rPr b="1" lang="es-DO"/>
              <a:t>Cómo las escoges?</a:t>
            </a:r>
          </a:p>
          <a:p>
            <a:pPr indent="0" lvl="0" marL="1778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900" y="3514712"/>
            <a:ext cx="27051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